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1" r:id="rId7"/>
    <p:sldId id="262" r:id="rId8"/>
    <p:sldId id="266" r:id="rId9"/>
    <p:sldId id="267" r:id="rId10"/>
    <p:sldId id="265" r:id="rId11"/>
    <p:sldId id="263" r:id="rId12"/>
    <p:sldId id="264"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84"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1643AA-3637-4F51-8F7C-97D51CC618F2}" type="datetimeFigureOut">
              <a:rPr lang="en-GB" smtClean="0"/>
              <a:t>22/03/2020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6EA82542-64DD-4AF9-AFF4-F07E523D52C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643AA-3637-4F51-8F7C-97D51CC618F2}"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643AA-3637-4F51-8F7C-97D51CC618F2}"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643AA-3637-4F51-8F7C-97D51CC618F2}"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1643AA-3637-4F51-8F7C-97D51CC618F2}"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82542-64DD-4AF9-AFF4-F07E523D52C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1643AA-3637-4F51-8F7C-97D51CC618F2}"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1643AA-3637-4F51-8F7C-97D51CC618F2}" type="datetimeFigureOut">
              <a:rPr lang="en-GB" smtClean="0"/>
              <a:t>22/03/2020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1643AA-3637-4F51-8F7C-97D51CC618F2}" type="datetimeFigureOut">
              <a:rPr lang="en-GB" smtClean="0"/>
              <a:t>22/03/2020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643AA-3637-4F51-8F7C-97D51CC618F2}" type="datetimeFigureOut">
              <a:rPr lang="en-GB" smtClean="0"/>
              <a:t>22/03/2020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1643AA-3637-4F51-8F7C-97D51CC618F2}"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82542-64DD-4AF9-AFF4-F07E523D52C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1643AA-3637-4F51-8F7C-97D51CC618F2}"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69600" y="6356351"/>
            <a:ext cx="812800" cy="365125"/>
          </a:xfrm>
        </p:spPr>
        <p:txBody>
          <a:bodyPr/>
          <a:lstStyle/>
          <a:p>
            <a:fld id="{6EA82542-64DD-4AF9-AFF4-F07E523D52C7}" type="slidenum">
              <a:rPr lang="en-GB" smtClean="0"/>
              <a:t>‹#›</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1643AA-3637-4F51-8F7C-97D51CC618F2}" type="datetimeFigureOut">
              <a:rPr lang="en-GB" smtClean="0"/>
              <a:t>22/03/2020</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A82542-64DD-4AF9-AFF4-F07E523D52C7}" type="slidenum">
              <a:rPr lang="en-GB" smtClean="0"/>
              <a:t>‹#›</a:t>
            </a:fld>
            <a:endParaRPr lang="en-GB"/>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CB6737-6F00-45CB-B02B-5EAD7125C166}"/>
              </a:ext>
            </a:extLst>
          </p:cNvPr>
          <p:cNvSpPr>
            <a:spLocks noGrp="1"/>
          </p:cNvSpPr>
          <p:nvPr>
            <p:ph type="ctrTitle"/>
          </p:nvPr>
        </p:nvSpPr>
        <p:spPr>
          <a:xfrm>
            <a:off x="1327052" y="2543200"/>
            <a:ext cx="9144000" cy="2387600"/>
          </a:xfrm>
        </p:spPr>
        <p:txBody>
          <a:bodyPr/>
          <a:lstStyle/>
          <a:p>
            <a:r>
              <a:rPr lang="ar-SA" dirty="0">
                <a:solidFill>
                  <a:sysClr val="windowText" lastClr="000000"/>
                </a:solidFill>
              </a:rPr>
              <a:t>بيئات التعلم الافتراضية</a:t>
            </a:r>
            <a:r>
              <a:rPr lang="en-GB" dirty="0">
                <a:solidFill>
                  <a:sysClr val="windowText" lastClr="000000"/>
                </a:solidFill>
              </a:rPr>
              <a:t/>
            </a:r>
            <a:br>
              <a:rPr lang="en-GB" dirty="0">
                <a:solidFill>
                  <a:sysClr val="windowText" lastClr="000000"/>
                </a:solidFill>
              </a:rPr>
            </a:br>
            <a:endParaRPr lang="en-GB" dirty="0">
              <a:solidFill>
                <a:sysClr val="windowText" lastClr="000000"/>
              </a:solidFill>
            </a:endParaRPr>
          </a:p>
        </p:txBody>
      </p:sp>
    </p:spTree>
    <p:extLst>
      <p:ext uri="{BB962C8B-B14F-4D97-AF65-F5344CB8AC3E}">
        <p14:creationId xmlns:p14="http://schemas.microsoft.com/office/powerpoint/2010/main" val="61393463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69C912-77A2-4019-A418-BAE673F1ACC5}"/>
              </a:ext>
            </a:extLst>
          </p:cNvPr>
          <p:cNvSpPr>
            <a:spLocks noGrp="1"/>
          </p:cNvSpPr>
          <p:nvPr>
            <p:ph idx="1"/>
          </p:nvPr>
        </p:nvSpPr>
        <p:spPr>
          <a:xfrm>
            <a:off x="0" y="832758"/>
            <a:ext cx="11985673" cy="5344206"/>
          </a:xfrm>
        </p:spPr>
        <p:txBody>
          <a:bodyPr>
            <a:normAutofit fontScale="92500" lnSpcReduction="20000"/>
          </a:bodyPr>
          <a:lstStyle/>
          <a:p>
            <a:pPr lvl="0" algn="r" rtl="1"/>
            <a:r>
              <a:rPr lang="ar-EG" b="1" dirty="0">
                <a:solidFill>
                  <a:srgbClr val="FF0000"/>
                </a:solidFill>
              </a:rPr>
              <a:t>المعامل الافتراضية </a:t>
            </a:r>
            <a:r>
              <a:rPr lang="ar-EG" b="1" dirty="0"/>
              <a:t>المعامل الافتراضيه يانها برامج حاسوبية تتيح للطلاب اجراء تجارب معملية علي جهاز الحاسوب نفسه واتاحة الفرصة والوقت لاعادة المحاولة ليصل الطالب للنتيجة بنفسه ويتم من خلاله اكتساب مهارة عملية ومهارة التفكير العلمي والتركيز علي المهارات العقلية مثل التحليل والتركيب والتقويم </a:t>
            </a:r>
            <a:endParaRPr lang="en-GB" b="1" dirty="0"/>
          </a:p>
          <a:p>
            <a:pPr marL="0" indent="0" algn="r" rtl="1">
              <a:buNone/>
            </a:pPr>
            <a:r>
              <a:rPr lang="ar-EG" b="1" dirty="0">
                <a:solidFill>
                  <a:srgbClr val="FF0000"/>
                </a:solidFill>
              </a:rPr>
              <a:t>مميزات المعامل الافتراضية </a:t>
            </a:r>
            <a:endParaRPr lang="en-GB" b="1" dirty="0">
              <a:solidFill>
                <a:srgbClr val="FF0000"/>
              </a:solidFill>
            </a:endParaRPr>
          </a:p>
          <a:p>
            <a:pPr lvl="0" algn="r" rtl="1"/>
            <a:r>
              <a:rPr lang="ar-EG" b="1" dirty="0"/>
              <a:t>تعويض النقص في الامكانيات </a:t>
            </a:r>
            <a:endParaRPr lang="en-GB" b="1" dirty="0"/>
          </a:p>
          <a:p>
            <a:pPr lvl="0" algn="r" rtl="1"/>
            <a:r>
              <a:rPr lang="ar-EG" b="1" dirty="0"/>
              <a:t>امكانية اجراء التجارب المعملية التي يصعب تنفيذها في المعامل الحقيقية بسبب خطورتها علي المتعلم </a:t>
            </a:r>
            <a:endParaRPr lang="en-GB" b="1" dirty="0"/>
          </a:p>
          <a:p>
            <a:pPr lvl="0" algn="r" rtl="1"/>
            <a:r>
              <a:rPr lang="ar-EG" b="1" dirty="0"/>
              <a:t>امكانية العرض المرئي للبيانات والظواهر التي لا يمكن عرضها من خلال التجارب الحقيقية </a:t>
            </a:r>
            <a:endParaRPr lang="en-GB" b="1" dirty="0"/>
          </a:p>
          <a:p>
            <a:pPr lvl="0" algn="r" rtl="1"/>
            <a:r>
              <a:rPr lang="ar-EG" b="1" dirty="0"/>
              <a:t>امكانية تغطية كل افكار المقرر الدراسي بتجارب عملية تفاعلية وهذا يصعب تحقيقه من خلال المعمل الحقيقي</a:t>
            </a:r>
            <a:endParaRPr lang="en-GB" b="1" dirty="0"/>
          </a:p>
          <a:p>
            <a:pPr lvl="0" algn="r" rtl="1"/>
            <a:r>
              <a:rPr lang="ar-EG" b="1" dirty="0"/>
              <a:t>تزامن شرح الافكار مع التطبيق العملي </a:t>
            </a:r>
            <a:endParaRPr lang="en-GB" b="1" dirty="0"/>
          </a:p>
          <a:p>
            <a:pPr lvl="0" algn="r" rtl="1"/>
            <a:r>
              <a:rPr lang="ar-EG" b="1" dirty="0"/>
              <a:t>امكانية اجراء التجربة اي عدد ممكن من المرات تبعا لقدرة المتعلم علي الاستيعاب وفي الوقت المناسب له </a:t>
            </a:r>
            <a:endParaRPr lang="en-GB" b="1" dirty="0"/>
          </a:p>
          <a:p>
            <a:pPr lvl="0" algn="r" rtl="1"/>
            <a:r>
              <a:rPr lang="ar-EG" b="1" dirty="0"/>
              <a:t>سهولة تجريب المعاملات المختلفة ومشاهدة اثرها علي مخرجات التجربة </a:t>
            </a:r>
            <a:endParaRPr lang="en-GB" b="1" dirty="0"/>
          </a:p>
          <a:p>
            <a:pPr lvl="0" algn="r" rtl="1"/>
            <a:r>
              <a:rPr lang="ar-EG" b="1" dirty="0"/>
              <a:t>حماية المتعلم  والمنشأت من خطر الممارسات الخاطئة للمبتدئين </a:t>
            </a:r>
            <a:endParaRPr lang="en-GB" b="1" dirty="0"/>
          </a:p>
          <a:p>
            <a:pPr lvl="0" algn="r" rtl="1"/>
            <a:r>
              <a:rPr lang="ar-EG" b="1" dirty="0"/>
              <a:t>اضافة اللعب الجاد في الممارسة العملية يساهم في جذب اهتمام االمتعلمين واندماجهم في العملية التعليمية </a:t>
            </a:r>
            <a:endParaRPr lang="en-GB" b="1" dirty="0"/>
          </a:p>
          <a:p>
            <a:pPr lvl="0" algn="r" rtl="1"/>
            <a:r>
              <a:rPr lang="ar-EG" b="1" dirty="0"/>
              <a:t>امكانية نقل نتائج التجارب لحفظ الوثائق الالكترونية التعليمية الخاصة بالمتعلم والتي تمثل وسيلة تقييم شامل للاداء</a:t>
            </a:r>
            <a:endParaRPr lang="en-GB" b="1" dirty="0"/>
          </a:p>
          <a:p>
            <a:pPr algn="r"/>
            <a:endParaRPr lang="en-GB" b="1" dirty="0"/>
          </a:p>
        </p:txBody>
      </p:sp>
    </p:spTree>
    <p:extLst>
      <p:ext uri="{BB962C8B-B14F-4D97-AF65-F5344CB8AC3E}">
        <p14:creationId xmlns:p14="http://schemas.microsoft.com/office/powerpoint/2010/main" val="1764537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F44707-920A-4FE7-BEAF-A2B34FD5B600}"/>
              </a:ext>
            </a:extLst>
          </p:cNvPr>
          <p:cNvSpPr>
            <a:spLocks noGrp="1"/>
          </p:cNvSpPr>
          <p:nvPr>
            <p:ph idx="1"/>
          </p:nvPr>
        </p:nvSpPr>
        <p:spPr>
          <a:xfrm>
            <a:off x="838200" y="1273629"/>
            <a:ext cx="10515600" cy="4903334"/>
          </a:xfrm>
        </p:spPr>
        <p:txBody>
          <a:bodyPr>
            <a:normAutofit lnSpcReduction="10000"/>
          </a:bodyPr>
          <a:lstStyle/>
          <a:p>
            <a:pPr lvl="0" algn="r" rtl="1"/>
            <a:r>
              <a:rPr lang="ar-EG" b="1" dirty="0">
                <a:solidFill>
                  <a:srgbClr val="FF0000"/>
                </a:solidFill>
              </a:rPr>
              <a:t>الجولات الافتراضية </a:t>
            </a:r>
            <a:endParaRPr lang="en-GB" dirty="0">
              <a:solidFill>
                <a:srgbClr val="FF0000"/>
              </a:solidFill>
            </a:endParaRPr>
          </a:p>
          <a:p>
            <a:pPr algn="r" rtl="1"/>
            <a:r>
              <a:rPr lang="ar-EG" dirty="0"/>
              <a:t>وسيلة فعالة تستخدم  عبر الواقع الافتراضي لعرض المواقع السياحية والاثرية والمتاحف </a:t>
            </a:r>
            <a:endParaRPr lang="en-GB" dirty="0"/>
          </a:p>
          <a:p>
            <a:pPr algn="r" rtl="1"/>
            <a:r>
              <a:rPr lang="ar-EG" dirty="0"/>
              <a:t>بيئة تفاعلية تضم مجموعة ادوات رقمية يمكن توظيفها عبر الانترنت لتكون مجموعة بدائل تحاكي مكان ما وتتيح للمتعلم التعرف علي محتويات هذه الاماكن دون قيود زمنية </a:t>
            </a:r>
            <a:endParaRPr lang="en-GB" dirty="0"/>
          </a:p>
          <a:p>
            <a:pPr algn="r" rtl="1"/>
            <a:r>
              <a:rPr lang="ar-EG" b="1" dirty="0">
                <a:solidFill>
                  <a:srgbClr val="FF0000"/>
                </a:solidFill>
              </a:rPr>
              <a:t>مزايا الجولات الافتراضية </a:t>
            </a:r>
            <a:endParaRPr lang="en-GB" dirty="0">
              <a:solidFill>
                <a:srgbClr val="FF0000"/>
              </a:solidFill>
            </a:endParaRPr>
          </a:p>
          <a:p>
            <a:pPr lvl="0" algn="r" rtl="1"/>
            <a:r>
              <a:rPr lang="ar-EG" dirty="0"/>
              <a:t>تستخدم كبديل للجولات الميدانية الفعلية </a:t>
            </a:r>
            <a:endParaRPr lang="en-GB" dirty="0"/>
          </a:p>
          <a:p>
            <a:pPr lvl="0" algn="r" rtl="1"/>
            <a:r>
              <a:rPr lang="ar-EG" dirty="0"/>
              <a:t>تتيح حرية التجول دون قيود والتحكم في سير الجولة مع استعانة بالمعلم كمرشد </a:t>
            </a:r>
            <a:endParaRPr lang="en-GB" dirty="0"/>
          </a:p>
          <a:p>
            <a:pPr lvl="0" algn="r" rtl="1"/>
            <a:r>
              <a:rPr lang="ar-EG" dirty="0"/>
              <a:t>اكتشاف مواقع الرحلات قبل الزيارة الفعلية </a:t>
            </a:r>
            <a:endParaRPr lang="en-GB" dirty="0"/>
          </a:p>
          <a:p>
            <a:pPr lvl="0" algn="r" rtl="1"/>
            <a:r>
              <a:rPr lang="ar-EG" dirty="0"/>
              <a:t>توجه مجموعة جولات في المناطق النائية التي يتعذر الوصول لها </a:t>
            </a:r>
            <a:endParaRPr lang="en-GB" dirty="0"/>
          </a:p>
          <a:p>
            <a:pPr lvl="0" algn="r" rtl="1"/>
            <a:r>
              <a:rPr lang="ar-EG" dirty="0"/>
              <a:t>تقضي مشاكل الجولات الميدانية الحقيقية من افتقار للدعم المادي \تزايد النفقات\عدم توافر الوقت للتخطيط \عدم توافر العدد الكافي من المعلمين المشرفين</a:t>
            </a:r>
            <a:endParaRPr lang="en-GB" dirty="0"/>
          </a:p>
        </p:txBody>
      </p:sp>
    </p:spTree>
    <p:extLst>
      <p:ext uri="{BB962C8B-B14F-4D97-AF65-F5344CB8AC3E}">
        <p14:creationId xmlns:p14="http://schemas.microsoft.com/office/powerpoint/2010/main" val="2827104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25984A-6FF3-4FAD-B852-687BFFA83FC5}"/>
              </a:ext>
            </a:extLst>
          </p:cNvPr>
          <p:cNvSpPr>
            <a:spLocks noGrp="1"/>
          </p:cNvSpPr>
          <p:nvPr>
            <p:ph idx="1"/>
          </p:nvPr>
        </p:nvSpPr>
        <p:spPr>
          <a:xfrm>
            <a:off x="838200" y="590843"/>
            <a:ext cx="10515600" cy="5586120"/>
          </a:xfrm>
        </p:spPr>
        <p:txBody>
          <a:bodyPr>
            <a:normAutofit lnSpcReduction="10000"/>
          </a:bodyPr>
          <a:lstStyle/>
          <a:p>
            <a:pPr lvl="0" algn="r" rtl="1"/>
            <a:r>
              <a:rPr lang="ar-EG" b="1" dirty="0">
                <a:solidFill>
                  <a:srgbClr val="FF0000"/>
                </a:solidFill>
              </a:rPr>
              <a:t>الفصول الافتراضية</a:t>
            </a:r>
            <a:endParaRPr lang="en-GB" dirty="0">
              <a:solidFill>
                <a:srgbClr val="FF0000"/>
              </a:solidFill>
            </a:endParaRPr>
          </a:p>
          <a:p>
            <a:pPr algn="r" rtl="1"/>
            <a:r>
              <a:rPr lang="ar-EG" dirty="0"/>
              <a:t>هو فصل يعمل علي اجهزة الكومبيوتر وشبكات الاتصال ومن خلال تقنيات وبرمجيات لتمكن المعلمين من تقديم الدروس وتحديد الاهداف ووضع الواجبات والمهام الدراسية والاتصال بطلابه وتمكن كل طالب من قراءة الاهداف والدروس وحل الواجبات وارسال المهام والمشاركة في ساحات النقاش والحوار والاطلاع علي خطوات سير الدرس والدرجة التي حصل  ويتالف الفصل الافتراضي من القاء المحاضرات علي الطلاب باكثر من صورة نصية او صوتية او فيديو </a:t>
            </a:r>
            <a:endParaRPr lang="en-GB" dirty="0"/>
          </a:p>
          <a:p>
            <a:pPr algn="r" rtl="1"/>
            <a:r>
              <a:rPr lang="ar-EG" dirty="0"/>
              <a:t>تقييم الطلاب يطلب من الطلاب الاجابة علي الاسئلة ووارسالها للمعلمين بالبريد الالكتروني ويرسل له المعلم النتيجة بنفس الوسيلة او يتم التصحيح الالكتروني </a:t>
            </a:r>
            <a:endParaRPr lang="en-GB" dirty="0"/>
          </a:p>
          <a:p>
            <a:pPr algn="r" rtl="1"/>
            <a:r>
              <a:rPr lang="ar-EG" dirty="0"/>
              <a:t>استخدام غرف الحوار المباشر لمناقشة الموضوعات وطرح الاسئلة والاستفسارات </a:t>
            </a:r>
            <a:endParaRPr lang="en-GB" dirty="0"/>
          </a:p>
          <a:p>
            <a:pPr algn="r" rtl="1"/>
            <a:r>
              <a:rPr lang="ar-EG" dirty="0"/>
              <a:t>تبادل الملفات بين المعلم والطلاب </a:t>
            </a:r>
            <a:endParaRPr lang="en-GB" dirty="0"/>
          </a:p>
          <a:p>
            <a:pPr algn="r" rtl="1"/>
            <a:r>
              <a:rPr lang="ar-EG" dirty="0"/>
              <a:t>استخدام السبورة البيضاء لنشر المعلومات </a:t>
            </a:r>
            <a:endParaRPr lang="en-GB" dirty="0"/>
          </a:p>
          <a:p>
            <a:pPr algn="r" rtl="1"/>
            <a:r>
              <a:rPr lang="ar-EG" dirty="0"/>
              <a:t>من امثلة الفصول الافتراضيةغير التزمنية  برنامج ل</a:t>
            </a:r>
            <a:r>
              <a:rPr lang="en-GB" dirty="0"/>
              <a:t>blackboard</a:t>
            </a:r>
          </a:p>
          <a:p>
            <a:pPr algn="r" rtl="1"/>
            <a:r>
              <a:rPr lang="ar-EG" dirty="0"/>
              <a:t>ومن امثلة الفصول الافتراضية التزامنية برنامج</a:t>
            </a:r>
            <a:r>
              <a:rPr lang="en-GB" dirty="0"/>
              <a:t> learn line </a:t>
            </a:r>
            <a:r>
              <a:rPr lang="ar-EG" dirty="0"/>
              <a:t>)</a:t>
            </a:r>
            <a:endParaRPr lang="en-GB" dirty="0"/>
          </a:p>
          <a:p>
            <a:pPr algn="r"/>
            <a:endParaRPr lang="en-GB" dirty="0"/>
          </a:p>
        </p:txBody>
      </p:sp>
    </p:spTree>
    <p:extLst>
      <p:ext uri="{BB962C8B-B14F-4D97-AF65-F5344CB8AC3E}">
        <p14:creationId xmlns:p14="http://schemas.microsoft.com/office/powerpoint/2010/main" val="3283962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8F6423DA-86BC-4D44-B263-D6CAC88B9027}"/>
              </a:ext>
            </a:extLst>
          </p:cNvPr>
          <p:cNvSpPr>
            <a:spLocks noGrp="1"/>
          </p:cNvSpPr>
          <p:nvPr>
            <p:ph type="title"/>
          </p:nvPr>
        </p:nvSpPr>
        <p:spPr>
          <a:xfrm>
            <a:off x="527957" y="1553174"/>
            <a:ext cx="10972800" cy="1143000"/>
          </a:xfrm>
        </p:spPr>
        <p:txBody>
          <a:bodyPr>
            <a:normAutofit fontScale="90000"/>
          </a:bodyPr>
          <a:lstStyle/>
          <a:p>
            <a:pPr algn="ctr"/>
            <a:r>
              <a:rPr lang="ar-EG" dirty="0">
                <a:solidFill>
                  <a:sysClr val="windowText" lastClr="000000"/>
                </a:solidFill>
              </a:rPr>
              <a:t>البيئات الافتراضية ثلاثية الابعاد</a:t>
            </a:r>
            <a:br>
              <a:rPr lang="ar-EG" dirty="0">
                <a:solidFill>
                  <a:sysClr val="windowText" lastClr="000000"/>
                </a:solidFill>
              </a:rPr>
            </a:br>
            <a:r>
              <a:rPr lang="ar-EG" dirty="0">
                <a:solidFill>
                  <a:sysClr val="windowText" lastClr="000000"/>
                </a:solidFill>
              </a:rPr>
              <a:t/>
            </a:r>
            <a:br>
              <a:rPr lang="ar-EG" dirty="0">
                <a:solidFill>
                  <a:sysClr val="windowText" lastClr="000000"/>
                </a:solidFill>
              </a:rPr>
            </a:br>
            <a:endParaRPr lang="en-GB" dirty="0">
              <a:solidFill>
                <a:sysClr val="windowText" lastClr="000000"/>
              </a:solidFill>
            </a:endParaRPr>
          </a:p>
        </p:txBody>
      </p:sp>
      <p:sp>
        <p:nvSpPr>
          <p:cNvPr id="3" name="Content Placeholder 2">
            <a:extLst>
              <a:ext uri="{FF2B5EF4-FFF2-40B4-BE49-F238E27FC236}">
                <a16:creationId xmlns:a16="http://schemas.microsoft.com/office/drawing/2014/main" xmlns="" id="{AEF9D6BB-5F4E-4AE6-A4F3-E7F0A4D37C39}"/>
              </a:ext>
            </a:extLst>
          </p:cNvPr>
          <p:cNvSpPr>
            <a:spLocks noGrp="1"/>
          </p:cNvSpPr>
          <p:nvPr>
            <p:ph idx="1"/>
          </p:nvPr>
        </p:nvSpPr>
        <p:spPr>
          <a:xfrm>
            <a:off x="900332" y="2715064"/>
            <a:ext cx="10791092" cy="3756073"/>
          </a:xfrm>
        </p:spPr>
        <p:txBody>
          <a:bodyPr>
            <a:normAutofit/>
          </a:bodyPr>
          <a:lstStyle/>
          <a:p>
            <a:pPr algn="r" rtl="1"/>
            <a:r>
              <a:rPr lang="ar-EG" sz="2800" dirty="0"/>
              <a:t>هي بيئات بديلة للواقع يتم فيها الدمج بين بيئات التعلم الافتراضي (نظم ادارة التعلم الاكتروني )وبين بيئات توحي يثلاثية الايعاد ليشعر المتعلم انه داخل عالم حقيقي يتجول به ويبحر ويتفاعل مع الكائنات ثلاثية الابعاد والمحتوي وزملائه والمحتوي وزملائه </a:t>
            </a:r>
            <a:endParaRPr lang="en-GB" sz="2800" dirty="0"/>
          </a:p>
        </p:txBody>
      </p:sp>
    </p:spTree>
    <p:extLst>
      <p:ext uri="{BB962C8B-B14F-4D97-AF65-F5344CB8AC3E}">
        <p14:creationId xmlns:p14="http://schemas.microsoft.com/office/powerpoint/2010/main" val="3176098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3C108A-DD8A-407F-A7DC-BAC981022EC9}"/>
              </a:ext>
            </a:extLst>
          </p:cNvPr>
          <p:cNvSpPr>
            <a:spLocks noGrp="1"/>
          </p:cNvSpPr>
          <p:nvPr>
            <p:ph type="title"/>
          </p:nvPr>
        </p:nvSpPr>
        <p:spPr>
          <a:xfrm>
            <a:off x="838200" y="1"/>
            <a:ext cx="10515600" cy="1690688"/>
          </a:xfrm>
        </p:spPr>
        <p:txBody>
          <a:bodyPr/>
          <a:lstStyle/>
          <a:p>
            <a:pPr algn="ctr"/>
            <a:r>
              <a:rPr lang="ar-EG" b="1" dirty="0">
                <a:solidFill>
                  <a:srgbClr val="FF0000"/>
                </a:solidFill>
              </a:rPr>
              <a:t>تصنيف البيئات  الافتراضية ثلاثية الابعاد</a:t>
            </a:r>
            <a:endParaRPr lang="en-GB" dirty="0">
              <a:solidFill>
                <a:srgbClr val="FF0000"/>
              </a:solidFill>
            </a:endParaRPr>
          </a:p>
        </p:txBody>
      </p:sp>
      <p:sp>
        <p:nvSpPr>
          <p:cNvPr id="3" name="Content Placeholder 2">
            <a:extLst>
              <a:ext uri="{FF2B5EF4-FFF2-40B4-BE49-F238E27FC236}">
                <a16:creationId xmlns:a16="http://schemas.microsoft.com/office/drawing/2014/main" xmlns="" id="{0EB42BCB-7A20-44C4-B991-444A330B1D16}"/>
              </a:ext>
            </a:extLst>
          </p:cNvPr>
          <p:cNvSpPr>
            <a:spLocks noGrp="1"/>
          </p:cNvSpPr>
          <p:nvPr>
            <p:ph idx="1"/>
          </p:nvPr>
        </p:nvSpPr>
        <p:spPr>
          <a:xfrm>
            <a:off x="838199" y="2264898"/>
            <a:ext cx="10626969" cy="4593102"/>
          </a:xfrm>
        </p:spPr>
        <p:txBody>
          <a:bodyPr>
            <a:normAutofit fontScale="85000" lnSpcReduction="20000"/>
          </a:bodyPr>
          <a:lstStyle/>
          <a:p>
            <a:pPr algn="r" rtl="1"/>
            <a:r>
              <a:rPr lang="ar-EG" dirty="0">
                <a:solidFill>
                  <a:srgbClr val="FF0000"/>
                </a:solidFill>
              </a:rPr>
              <a:t>نافذة علي العالم </a:t>
            </a:r>
            <a:r>
              <a:rPr lang="ar-EG" dirty="0"/>
              <a:t>يتم فيها رؤية العالم الافتراضي من خلال شاشة الكومبيوتر </a:t>
            </a:r>
            <a:endParaRPr lang="en-GB" dirty="0"/>
          </a:p>
          <a:p>
            <a:pPr lvl="0" algn="r" rtl="1"/>
            <a:r>
              <a:rPr lang="ar-EG" dirty="0"/>
              <a:t>ا</a:t>
            </a:r>
            <a:r>
              <a:rPr lang="ar-EG" dirty="0">
                <a:solidFill>
                  <a:srgbClr val="FF0000"/>
                </a:solidFill>
              </a:rPr>
              <a:t>لنمذجة بالفيديو </a:t>
            </a:r>
            <a:r>
              <a:rPr lang="ar-EG" dirty="0"/>
              <a:t>يضاف للنمط السابق كاميرا فيديو تنقل صورة المستخدم الي العالم الافتراضي بحيث يري نفسه داخل العالم الافتراضي ويتفاعل معه  وكانه احد مكونات العالم الافتراضي المصمم </a:t>
            </a:r>
            <a:endParaRPr lang="en-GB" dirty="0"/>
          </a:p>
          <a:p>
            <a:pPr lvl="0" algn="r" rtl="1"/>
            <a:r>
              <a:rPr lang="ar-EG" dirty="0">
                <a:solidFill>
                  <a:srgbClr val="FF0000"/>
                </a:solidFill>
              </a:rPr>
              <a:t>انظمة الانغماس الكامل </a:t>
            </a:r>
            <a:r>
              <a:rPr lang="ar-EG" dirty="0"/>
              <a:t>تستخدم خوذة الراس للايحاء بوجود الشخص بالكامل داخل العالم الافتراضي والاستماع للصوت وكانه طبيعي وتستخدم اجهزة اسقاط الصور لتكوين كهوف او حجرات يتجول فيها المستخدم ويري العالم الافتراضي علي كافة ابعادها </a:t>
            </a:r>
            <a:endParaRPr lang="en-GB" dirty="0"/>
          </a:p>
          <a:p>
            <a:pPr lvl="0" algn="r" rtl="1"/>
            <a:r>
              <a:rPr lang="ar-EG" dirty="0">
                <a:solidFill>
                  <a:srgbClr val="FF0000"/>
                </a:solidFill>
              </a:rPr>
              <a:t>التواجد من بعد </a:t>
            </a:r>
            <a:r>
              <a:rPr lang="ar-EG" dirty="0"/>
              <a:t>ويعطي احساس للمستخدم انه يعايش خبرة من بعد او انه يتواجد من بعد بحيث يعايش ما يحدث في العالم ليتم الربط بين محسات الية </a:t>
            </a:r>
            <a:r>
              <a:rPr lang="en-GB" dirty="0"/>
              <a:t>remote sensor,</a:t>
            </a:r>
            <a:r>
              <a:rPr lang="ar-EG" dirty="0"/>
              <a:t>والاحاسيس البشرية علي سبيل المثل نقل الاحاسيس  في انسان الي روبوت وبالتالي التحكم فيها من بعد طبقا لحركات المستخدم  مثل تريبرجال الطفاء علي اطفاء الحروق الهائلة و تدريب الاطباء علي الجراحات الدقيقة</a:t>
            </a:r>
            <a:endParaRPr lang="en-GB" dirty="0"/>
          </a:p>
          <a:p>
            <a:pPr lvl="0" algn="r" rtl="1"/>
            <a:r>
              <a:rPr lang="ar-EG" dirty="0">
                <a:solidFill>
                  <a:srgbClr val="FF0000"/>
                </a:solidFill>
              </a:rPr>
              <a:t>البيئة المختلطة </a:t>
            </a:r>
            <a:r>
              <a:rPr lang="ar-EG" dirty="0"/>
              <a:t>يتم فيها اضافة الانغماس في بيئة العمل الي التواجد من بعد فتساعد جراح المخ في  اداء المهام بدفة من خلال ايجاد صور افتراضية تحدد مكان الجزء المستأصل بالاضافة الي المسح الذري للمخ عن طريق الموجات فوق الصوتية </a:t>
            </a:r>
            <a:endParaRPr lang="en-GB" dirty="0"/>
          </a:p>
          <a:p>
            <a:pPr lvl="0" algn="r" rtl="1"/>
            <a:r>
              <a:rPr lang="ar-EG" dirty="0">
                <a:solidFill>
                  <a:srgbClr val="FF0000"/>
                </a:solidFill>
              </a:rPr>
              <a:t>بيئة افتراضية شبه واقعية </a:t>
            </a:r>
            <a:r>
              <a:rPr lang="ar-EG" dirty="0"/>
              <a:t>تستخدم فيه نظارات من النوع </a:t>
            </a:r>
            <a:r>
              <a:rPr lang="en-GB" dirty="0"/>
              <a:t>LCD</a:t>
            </a:r>
            <a:r>
              <a:rPr lang="ar-EG" dirty="0"/>
              <a:t>وتزود بغالق واجهزة تعقب الية وتوضح التغيرات الناتجة في مشاهد البية الافتراضية مع تغير حركة الرأس </a:t>
            </a:r>
            <a:endParaRPr lang="en-GB" dirty="0"/>
          </a:p>
          <a:p>
            <a:pPr algn="r"/>
            <a:endParaRPr lang="en-GB" dirty="0"/>
          </a:p>
        </p:txBody>
      </p:sp>
    </p:spTree>
    <p:extLst>
      <p:ext uri="{BB962C8B-B14F-4D97-AF65-F5344CB8AC3E}">
        <p14:creationId xmlns:p14="http://schemas.microsoft.com/office/powerpoint/2010/main" val="3236360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E1979E9-3EC2-4709-A6A0-66184C45256F}"/>
              </a:ext>
            </a:extLst>
          </p:cNvPr>
          <p:cNvSpPr>
            <a:spLocks noGrp="1"/>
          </p:cNvSpPr>
          <p:nvPr>
            <p:ph idx="1"/>
          </p:nvPr>
        </p:nvSpPr>
        <p:spPr/>
        <p:txBody>
          <a:bodyPr/>
          <a:lstStyle/>
          <a:p>
            <a:pPr algn="r" rtl="1"/>
            <a:r>
              <a:rPr lang="ar-EG" b="1" dirty="0">
                <a:solidFill>
                  <a:srgbClr val="FF0000"/>
                </a:solidFill>
              </a:rPr>
              <a:t>(الاسهامات )التضمينات التربوية لبيئات التعلم الافتراضية ثلاثية الابعاد </a:t>
            </a:r>
            <a:endParaRPr lang="en-GB" dirty="0">
              <a:solidFill>
                <a:srgbClr val="FF0000"/>
              </a:solidFill>
            </a:endParaRPr>
          </a:p>
          <a:p>
            <a:pPr lvl="0" algn="r" rtl="1"/>
            <a:r>
              <a:rPr lang="ar-EG" dirty="0">
                <a:solidFill>
                  <a:schemeClr val="tx1">
                    <a:lumMod val="95000"/>
                    <a:lumOff val="5000"/>
                  </a:schemeClr>
                </a:solidFill>
              </a:rPr>
              <a:t>تمثل نماذج لاستكشاف اماكن لا يمكن زيارتها مدن تاريخية ووفضاء وقاع المحيط</a:t>
            </a:r>
            <a:endParaRPr lang="en-GB" dirty="0">
              <a:solidFill>
                <a:schemeClr val="tx1">
                  <a:lumMod val="95000"/>
                  <a:lumOff val="5000"/>
                </a:schemeClr>
              </a:solidFill>
            </a:endParaRPr>
          </a:p>
          <a:p>
            <a:pPr lvl="0" algn="r" rtl="1"/>
            <a:r>
              <a:rPr lang="ar-EG" dirty="0">
                <a:solidFill>
                  <a:schemeClr val="tx1">
                    <a:lumMod val="95000"/>
                    <a:lumOff val="5000"/>
                  </a:schemeClr>
                </a:solidFill>
              </a:rPr>
              <a:t>تطبيق لتيسير اجادة المهارات الخطرة او باهظة الثمن مثل تدريب  عمال محطات الطاقة النووية وتدريب رواد الفضاء علي صيانة السفن</a:t>
            </a:r>
            <a:endParaRPr lang="en-GB" dirty="0">
              <a:solidFill>
                <a:schemeClr val="tx1">
                  <a:lumMod val="95000"/>
                  <a:lumOff val="5000"/>
                </a:schemeClr>
              </a:solidFill>
            </a:endParaRPr>
          </a:p>
          <a:p>
            <a:pPr lvl="0" algn="r" rtl="1"/>
            <a:r>
              <a:rPr lang="ar-EG" dirty="0">
                <a:solidFill>
                  <a:schemeClr val="tx1">
                    <a:lumMod val="95000"/>
                    <a:lumOff val="5000"/>
                  </a:schemeClr>
                </a:solidFill>
              </a:rPr>
              <a:t>اداة تعليمية تزيد الدافعية من خلال الانغماس في التعليم كما تزيد التركيز علي التعلم وتجعل منه بيئة فعلي</a:t>
            </a:r>
            <a:endParaRPr lang="en-GB" dirty="0">
              <a:solidFill>
                <a:schemeClr val="tx1">
                  <a:lumMod val="95000"/>
                  <a:lumOff val="5000"/>
                </a:schemeClr>
              </a:solidFill>
            </a:endParaRPr>
          </a:p>
          <a:p>
            <a:pPr algn="r"/>
            <a:endParaRPr lang="en-GB" dirty="0">
              <a:solidFill>
                <a:srgbClr val="FF0000"/>
              </a:solidFill>
            </a:endParaRPr>
          </a:p>
        </p:txBody>
      </p:sp>
    </p:spTree>
    <p:extLst>
      <p:ext uri="{BB962C8B-B14F-4D97-AF65-F5344CB8AC3E}">
        <p14:creationId xmlns:p14="http://schemas.microsoft.com/office/powerpoint/2010/main" val="914964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5E1EDD-2E23-4071-9355-CA0402626E85}"/>
              </a:ext>
            </a:extLst>
          </p:cNvPr>
          <p:cNvSpPr>
            <a:spLocks noGrp="1"/>
          </p:cNvSpPr>
          <p:nvPr>
            <p:ph idx="1"/>
          </p:nvPr>
        </p:nvSpPr>
        <p:spPr>
          <a:xfrm>
            <a:off x="609600" y="1371600"/>
            <a:ext cx="10972800" cy="4953000"/>
          </a:xfrm>
        </p:spPr>
        <p:txBody>
          <a:bodyPr/>
          <a:lstStyle/>
          <a:p>
            <a:pPr algn="r" rtl="1"/>
            <a:r>
              <a:rPr lang="ar-EG" dirty="0"/>
              <a:t>اولا المعني اللغوي لكلمة الافتراضية </a:t>
            </a:r>
            <a:endParaRPr lang="en-GB" dirty="0"/>
          </a:p>
          <a:p>
            <a:pPr marL="0" indent="0" algn="r" rtl="1">
              <a:buNone/>
            </a:pPr>
            <a:r>
              <a:rPr lang="ar-EG" dirty="0"/>
              <a:t>الافتراض في اللغة هو مصدر من الفعل الخماسي افترض اي اوجب والزم وتاتي بمعني التخيل والتهيؤ فافترض الشئ اي تخيله وهيا له</a:t>
            </a:r>
            <a:endParaRPr lang="en-GB" dirty="0"/>
          </a:p>
          <a:p>
            <a:pPr algn="r" rtl="1"/>
            <a:r>
              <a:rPr lang="ar-EG" dirty="0"/>
              <a:t>وجاء مصطلح العالم الافتراضي ليشير للعالم الذي يتم تنشأته ليحاكي العالم المادي فتستخدم التكنولوجيا لتوليف خبرة حسية والدخول في عالم افتراضي والاندماج فيه والتفاعل معه</a:t>
            </a:r>
            <a:endParaRPr lang="en-GB" dirty="0"/>
          </a:p>
          <a:p>
            <a:pPr algn="r" rtl="1"/>
            <a:r>
              <a:rPr lang="ar-EG" dirty="0"/>
              <a:t> الافتراضية هي شئ او عالم او واقع غير حقيقي – وهمي -اصطناعي قد يكون بديل لواقع حقيقي او يكون خيالي لا بديل له في الواقع </a:t>
            </a:r>
            <a:endParaRPr lang="en-GB" dirty="0"/>
          </a:p>
          <a:p>
            <a:pPr algn="r" rtl="1"/>
            <a:endParaRPr lang="en-GB" dirty="0"/>
          </a:p>
        </p:txBody>
      </p:sp>
    </p:spTree>
    <p:extLst>
      <p:ext uri="{BB962C8B-B14F-4D97-AF65-F5344CB8AC3E}">
        <p14:creationId xmlns:p14="http://schemas.microsoft.com/office/powerpoint/2010/main" val="16342624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4E0D0-5C98-4F10-BAEC-8E147D6EA651}"/>
              </a:ext>
            </a:extLst>
          </p:cNvPr>
          <p:cNvSpPr>
            <a:spLocks noGrp="1"/>
          </p:cNvSpPr>
          <p:nvPr>
            <p:ph type="title"/>
          </p:nvPr>
        </p:nvSpPr>
        <p:spPr/>
        <p:txBody>
          <a:bodyPr>
            <a:noAutofit/>
          </a:bodyPr>
          <a:lstStyle/>
          <a:p>
            <a:pPr algn="ctr"/>
            <a:r>
              <a:rPr lang="ar-EG" sz="3200" b="1" dirty="0">
                <a:solidFill>
                  <a:srgbClr val="FF0000"/>
                </a:solidFill>
              </a:rPr>
              <a:t>يمكن تقسيم العوالم الافتراضية الي</a:t>
            </a:r>
            <a:endParaRPr lang="en-GB" sz="3200" b="1" dirty="0">
              <a:solidFill>
                <a:srgbClr val="FF0000"/>
              </a:solidFill>
            </a:endParaRPr>
          </a:p>
        </p:txBody>
      </p:sp>
      <p:sp>
        <p:nvSpPr>
          <p:cNvPr id="3" name="Content Placeholder 2">
            <a:extLst>
              <a:ext uri="{FF2B5EF4-FFF2-40B4-BE49-F238E27FC236}">
                <a16:creationId xmlns:a16="http://schemas.microsoft.com/office/drawing/2014/main" xmlns="" id="{07D4ED46-507C-43E9-9830-08FB8A092523}"/>
              </a:ext>
            </a:extLst>
          </p:cNvPr>
          <p:cNvSpPr>
            <a:spLocks noGrp="1"/>
          </p:cNvSpPr>
          <p:nvPr>
            <p:ph idx="1"/>
          </p:nvPr>
        </p:nvSpPr>
        <p:spPr/>
        <p:txBody>
          <a:bodyPr>
            <a:normAutofit/>
          </a:bodyPr>
          <a:lstStyle/>
          <a:p>
            <a:pPr algn="r" rtl="1"/>
            <a:r>
              <a:rPr lang="ar-EG" dirty="0">
                <a:solidFill>
                  <a:srgbClr val="FF0000"/>
                </a:solidFill>
              </a:rPr>
              <a:t>عالم افتراضي يخلق حالة من التواجد المكتمل </a:t>
            </a:r>
            <a:r>
              <a:rPr lang="ar-EG" dirty="0"/>
              <a:t> ليوهم المتعلم بانه لا وجود للكومبيوتر</a:t>
            </a:r>
          </a:p>
          <a:p>
            <a:pPr marL="0" indent="0" algn="r" rtl="1">
              <a:buNone/>
            </a:pPr>
            <a:r>
              <a:rPr lang="ar-EG" dirty="0"/>
              <a:t> وان هذا العالم حقيقي فلا يشعر او يري او يسمع شئ اخر سوي العالم الذي يخلقه له الكومبيوتر ويستعمل في ذلك نظارات الكترونية  وخوذة رأس متصلة بالحاسوب </a:t>
            </a:r>
          </a:p>
          <a:p>
            <a:pPr marL="0" indent="0" algn="r" rtl="1">
              <a:buNone/>
            </a:pPr>
            <a:r>
              <a:rPr lang="ar-EG" dirty="0"/>
              <a:t>كما يمكن ان يرتدي في يده قفازات الكترونية كوسيلة لتجسيد الواقع الافتراضي منخلال ملامسة الاشياء</a:t>
            </a:r>
            <a:endParaRPr lang="en-GB" dirty="0"/>
          </a:p>
          <a:p>
            <a:pPr algn="r" rtl="1"/>
            <a:r>
              <a:rPr lang="ar-EG" dirty="0">
                <a:solidFill>
                  <a:srgbClr val="FF0000"/>
                </a:solidFill>
              </a:rPr>
              <a:t>عالم افتراضي محدود الوظيفة والمكان</a:t>
            </a:r>
            <a:r>
              <a:rPr lang="ar-EG" dirty="0"/>
              <a:t> لمحاكاة االانظمة  التي يصعب التواجد بداخلها او قربها وتجسيد التفاعل معها  لتسهيل تفهم وظائفها  فينصب  علي محاكاة خواص او جزيئات بعينها في الواققع الحقيقي  مثل محاكاة المباني والسيارات والكطائرات </a:t>
            </a:r>
            <a:endParaRPr lang="en-GB" dirty="0"/>
          </a:p>
          <a:p>
            <a:pPr algn="r" rtl="1"/>
            <a:r>
              <a:rPr lang="ar-EG" dirty="0">
                <a:solidFill>
                  <a:srgbClr val="FF0000"/>
                </a:solidFill>
              </a:rPr>
              <a:t>عالم افتراضي مبسط </a:t>
            </a:r>
            <a:r>
              <a:rPr lang="ar-EG" dirty="0"/>
              <a:t>تكون رؤية والتعامل مع العالم الافتراضي من خلال شاشة الكومبيوتر كالمواقع علي شاشة الانترنت واجهزة الالعاب الالكترونية </a:t>
            </a:r>
            <a:endParaRPr lang="en-GB" dirty="0"/>
          </a:p>
          <a:p>
            <a:pPr algn="r" rtl="1"/>
            <a:endParaRPr lang="en-GB" dirty="0"/>
          </a:p>
        </p:txBody>
      </p:sp>
    </p:spTree>
    <p:extLst>
      <p:ext uri="{BB962C8B-B14F-4D97-AF65-F5344CB8AC3E}">
        <p14:creationId xmlns:p14="http://schemas.microsoft.com/office/powerpoint/2010/main" val="163223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323FCD-3846-445B-AA9B-65B95C6E87D6}"/>
              </a:ext>
            </a:extLst>
          </p:cNvPr>
          <p:cNvSpPr>
            <a:spLocks noGrp="1"/>
          </p:cNvSpPr>
          <p:nvPr>
            <p:ph type="title"/>
          </p:nvPr>
        </p:nvSpPr>
        <p:spPr/>
        <p:txBody>
          <a:bodyPr>
            <a:normAutofit fontScale="90000"/>
          </a:bodyPr>
          <a:lstStyle/>
          <a:p>
            <a:pPr algn="ctr"/>
            <a:r>
              <a:rPr lang="ar-EG" b="1" dirty="0">
                <a:solidFill>
                  <a:srgbClr val="FF0000"/>
                </a:solidFill>
              </a:rPr>
              <a:t>ثانيأ بيئة التعلم </a:t>
            </a:r>
            <a:r>
              <a:rPr lang="en-GB" dirty="0">
                <a:solidFill>
                  <a:srgbClr val="FF0000"/>
                </a:solidFill>
              </a:rPr>
              <a:t/>
            </a:r>
            <a:br>
              <a:rPr lang="en-GB" dirty="0">
                <a:solidFill>
                  <a:srgbClr val="FF0000"/>
                </a:solidFill>
              </a:rPr>
            </a:br>
            <a:endParaRPr lang="en-GB" dirty="0">
              <a:solidFill>
                <a:srgbClr val="FF0000"/>
              </a:solidFill>
            </a:endParaRPr>
          </a:p>
        </p:txBody>
      </p:sp>
      <p:sp>
        <p:nvSpPr>
          <p:cNvPr id="3" name="Content Placeholder 2">
            <a:extLst>
              <a:ext uri="{FF2B5EF4-FFF2-40B4-BE49-F238E27FC236}">
                <a16:creationId xmlns:a16="http://schemas.microsoft.com/office/drawing/2014/main" xmlns="" id="{5DDE4D63-C36D-4C78-8ACD-50896AF900FA}"/>
              </a:ext>
            </a:extLst>
          </p:cNvPr>
          <p:cNvSpPr>
            <a:spLocks noGrp="1"/>
          </p:cNvSpPr>
          <p:nvPr>
            <p:ph idx="1"/>
          </p:nvPr>
        </p:nvSpPr>
        <p:spPr/>
        <p:txBody>
          <a:bodyPr/>
          <a:lstStyle/>
          <a:p>
            <a:pPr algn="r" rtl="1"/>
            <a:r>
              <a:rPr lang="ar-EG" b="1" dirty="0">
                <a:solidFill>
                  <a:srgbClr val="FF0000"/>
                </a:solidFill>
              </a:rPr>
              <a:t>يشير المفهوم الحديث للبيئة </a:t>
            </a:r>
            <a:r>
              <a:rPr lang="ar-EG" dirty="0"/>
              <a:t>للمحيط الحيوي والاجتماعي والتكنولوجي الذي يحيط بالكائن </a:t>
            </a:r>
            <a:endParaRPr lang="en-GB" dirty="0"/>
          </a:p>
          <a:p>
            <a:pPr algn="r" rtl="1"/>
            <a:r>
              <a:rPr lang="ar-EG" dirty="0"/>
              <a:t>والبيئة  التعليمية  هي المكان الذي يتلقي فيه المتعلم تعلمه من مصادرو مباني وتجهيزات وشروط تعطي للمتعلم  شخصيته وتفرده </a:t>
            </a:r>
            <a:endParaRPr lang="en-GB" dirty="0"/>
          </a:p>
          <a:p>
            <a:pPr algn="r" rtl="1"/>
            <a:r>
              <a:rPr lang="ar-EG" b="1" dirty="0">
                <a:solidFill>
                  <a:srgbClr val="FF0000"/>
                </a:solidFill>
              </a:rPr>
              <a:t>ويمكن تصيفات البيئات التعليمية الي ثلاث انواع </a:t>
            </a:r>
            <a:endParaRPr lang="en-GB" dirty="0">
              <a:solidFill>
                <a:srgbClr val="FF0000"/>
              </a:solidFill>
            </a:endParaRPr>
          </a:p>
          <a:p>
            <a:pPr algn="r" rtl="1"/>
            <a:r>
              <a:rPr lang="ar-EG" dirty="0"/>
              <a:t>المبني المدرسي ومكوناته وتشمل الفصول والمعامل والمختبرات العلمية </a:t>
            </a:r>
            <a:endParaRPr lang="en-GB" dirty="0"/>
          </a:p>
          <a:p>
            <a:pPr algn="r" rtl="1"/>
            <a:r>
              <a:rPr lang="ar-EG" dirty="0"/>
              <a:t>بيئات المجتمع المحلي وتشمل المتاحف والمعارض والزيارات والرحلات </a:t>
            </a:r>
            <a:endParaRPr lang="en-GB" dirty="0"/>
          </a:p>
          <a:p>
            <a:pPr algn="r" rtl="1"/>
            <a:r>
              <a:rPr lang="ar-EG" dirty="0"/>
              <a:t>بيئات التعلم الالكترونية وتشمل المعامل الالكترونية والفصول الالكترونية </a:t>
            </a:r>
            <a:endParaRPr lang="en-GB" dirty="0"/>
          </a:p>
          <a:p>
            <a:pPr algn="r" rtl="1"/>
            <a:endParaRPr lang="en-GB" dirty="0"/>
          </a:p>
        </p:txBody>
      </p:sp>
    </p:spTree>
    <p:extLst>
      <p:ext uri="{BB962C8B-B14F-4D97-AF65-F5344CB8AC3E}">
        <p14:creationId xmlns:p14="http://schemas.microsoft.com/office/powerpoint/2010/main" val="224840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E6F88-00F6-40E4-90E5-F36B11B34FA4}"/>
              </a:ext>
            </a:extLst>
          </p:cNvPr>
          <p:cNvSpPr>
            <a:spLocks noGrp="1"/>
          </p:cNvSpPr>
          <p:nvPr>
            <p:ph type="title"/>
          </p:nvPr>
        </p:nvSpPr>
        <p:spPr/>
        <p:txBody>
          <a:bodyPr>
            <a:normAutofit fontScale="90000"/>
          </a:bodyPr>
          <a:lstStyle/>
          <a:p>
            <a:pPr algn="ctr"/>
            <a:r>
              <a:rPr lang="ar-EG" b="1" dirty="0">
                <a:solidFill>
                  <a:srgbClr val="FF0000"/>
                </a:solidFill>
              </a:rPr>
              <a:t>بيئة التعلم الافتراضية</a:t>
            </a:r>
            <a:r>
              <a:rPr lang="en-GB" dirty="0">
                <a:solidFill>
                  <a:srgbClr val="FF0000"/>
                </a:solidFill>
              </a:rPr>
              <a:t/>
            </a:r>
            <a:br>
              <a:rPr lang="en-GB" dirty="0">
                <a:solidFill>
                  <a:srgbClr val="FF0000"/>
                </a:solidFill>
              </a:rPr>
            </a:br>
            <a:endParaRPr lang="en-GB" dirty="0">
              <a:solidFill>
                <a:srgbClr val="FF0000"/>
              </a:solidFill>
            </a:endParaRPr>
          </a:p>
        </p:txBody>
      </p:sp>
      <p:sp>
        <p:nvSpPr>
          <p:cNvPr id="3" name="Content Placeholder 2">
            <a:extLst>
              <a:ext uri="{FF2B5EF4-FFF2-40B4-BE49-F238E27FC236}">
                <a16:creationId xmlns:a16="http://schemas.microsoft.com/office/drawing/2014/main" xmlns="" id="{4FA57B8C-C0D4-482F-AA2A-CB6942564C55}"/>
              </a:ext>
            </a:extLst>
          </p:cNvPr>
          <p:cNvSpPr>
            <a:spLocks noGrp="1"/>
          </p:cNvSpPr>
          <p:nvPr>
            <p:ph idx="1"/>
          </p:nvPr>
        </p:nvSpPr>
        <p:spPr/>
        <p:txBody>
          <a:bodyPr/>
          <a:lstStyle/>
          <a:p>
            <a:pPr algn="r"/>
            <a:r>
              <a:rPr lang="ar-EG" dirty="0">
                <a:solidFill>
                  <a:schemeClr val="tx1">
                    <a:lumMod val="75000"/>
                    <a:lumOff val="25000"/>
                  </a:schemeClr>
                </a:solidFill>
              </a:rPr>
              <a:t>تعريف امل نصر الدين,2008,  مجموعة من البرمجيات او انظمة الادارة التعليمية الالكترونية والتي تعمل علي تقديم البرامج والمناهج الدراسية بصورة الكترونية عبر الكومبيوتر وشبكة الانترنت ويتم ذلك من خلال عملية الاتصال التزامني واللا تزامني وتوفر هذه البرمجيات مجموعة ادوات ووسائل لتعزيز عملية التعلم ويتم توظيف خدمات الانترنت وخصائص الاتصالات الالكترونية لتيسير تقديم البرامج والمقررات للمتعلمية بطرق واساليب متنوعة </a:t>
            </a:r>
            <a:endParaRPr lang="en-GB" dirty="0">
              <a:solidFill>
                <a:schemeClr val="tx1">
                  <a:lumMod val="75000"/>
                  <a:lumOff val="25000"/>
                </a:schemeClr>
              </a:solidFill>
            </a:endParaRPr>
          </a:p>
        </p:txBody>
      </p:sp>
    </p:spTree>
    <p:extLst>
      <p:ext uri="{BB962C8B-B14F-4D97-AF65-F5344CB8AC3E}">
        <p14:creationId xmlns:p14="http://schemas.microsoft.com/office/powerpoint/2010/main" val="459614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82B564-CD3A-499E-83C3-63895150DC2D}"/>
              </a:ext>
            </a:extLst>
          </p:cNvPr>
          <p:cNvSpPr>
            <a:spLocks noGrp="1"/>
          </p:cNvSpPr>
          <p:nvPr>
            <p:ph type="title"/>
          </p:nvPr>
        </p:nvSpPr>
        <p:spPr/>
        <p:txBody>
          <a:bodyPr/>
          <a:lstStyle/>
          <a:p>
            <a:pPr algn="ctr"/>
            <a:r>
              <a:rPr lang="ar-EG" dirty="0"/>
              <a:t>نماذج لبيئات التعلم الافتراضية </a:t>
            </a:r>
            <a:endParaRPr lang="en-GB" dirty="0"/>
          </a:p>
        </p:txBody>
      </p:sp>
      <p:sp>
        <p:nvSpPr>
          <p:cNvPr id="3" name="Content Placeholder 2">
            <a:extLst>
              <a:ext uri="{FF2B5EF4-FFF2-40B4-BE49-F238E27FC236}">
                <a16:creationId xmlns:a16="http://schemas.microsoft.com/office/drawing/2014/main" xmlns="" id="{2564AD6D-8329-4288-BE4A-547599E14215}"/>
              </a:ext>
            </a:extLst>
          </p:cNvPr>
          <p:cNvSpPr>
            <a:spLocks noGrp="1"/>
          </p:cNvSpPr>
          <p:nvPr>
            <p:ph idx="1"/>
          </p:nvPr>
        </p:nvSpPr>
        <p:spPr/>
        <p:txBody>
          <a:bodyPr>
            <a:normAutofit/>
          </a:bodyPr>
          <a:lstStyle/>
          <a:p>
            <a:pPr marL="0" indent="0" algn="r">
              <a:buNone/>
            </a:pPr>
            <a:r>
              <a:rPr lang="ar-EG" b="1" dirty="0">
                <a:solidFill>
                  <a:srgbClr val="FF0000"/>
                </a:solidFill>
              </a:rPr>
              <a:t>الواقع الافتراضي </a:t>
            </a:r>
            <a:endParaRPr lang="en-GB" dirty="0">
              <a:solidFill>
                <a:srgbClr val="FF0000"/>
              </a:solidFill>
            </a:endParaRPr>
          </a:p>
          <a:p>
            <a:pPr algn="r" rtl="1"/>
            <a:r>
              <a:rPr lang="ar-EG" dirty="0"/>
              <a:t>هو نقطة التقاء ثلاث تقنيات  وهي نظام الاتصالات وثلاثية الابعاد والوسائط الحديثة </a:t>
            </a:r>
            <a:endParaRPr lang="en-GB" dirty="0"/>
          </a:p>
          <a:p>
            <a:pPr algn="r" rtl="1"/>
            <a:r>
              <a:rPr lang="ar-EG" dirty="0"/>
              <a:t>ويعرف علي انه برامج محاكاة كمبيوترية يسمح للمتعلم بالتفاعل داخل بيئة ثلاثية الابعاد وهي بيئات ذات طابع حسي او بصري ويستقبل المتعلم بعض المعلومات الحسية من خلال تفاعله مع البيئة وملحقات الاجهزة  ويتضح به الخصائص التالية وهي التمثيل المكاني المتعدد الابعاد للبيئة الافتراضية -الانغماس في الببيئة -توظيف قنوات  متعددة الحواس -التفاعلات التلقائية</a:t>
            </a:r>
            <a:endParaRPr lang="en-GB" dirty="0"/>
          </a:p>
          <a:p>
            <a:pPr algn="r" rtl="1"/>
            <a:r>
              <a:rPr lang="ar-EG" dirty="0"/>
              <a:t>كما احدث الواقع الافتراضي طفرة من خلال امكانية المشاركة والاستكشاف والبحث والتعامل مع الكائنات الافتراضية وتمثيل الافكار الواقغية والمجردة       </a:t>
            </a:r>
            <a:endParaRPr lang="en-GB" dirty="0"/>
          </a:p>
        </p:txBody>
      </p:sp>
    </p:spTree>
    <p:extLst>
      <p:ext uri="{BB962C8B-B14F-4D97-AF65-F5344CB8AC3E}">
        <p14:creationId xmlns:p14="http://schemas.microsoft.com/office/powerpoint/2010/main" val="203382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EB826-C729-4DF9-AC91-B14352EC5434}"/>
              </a:ext>
            </a:extLst>
          </p:cNvPr>
          <p:cNvSpPr>
            <a:spLocks noGrp="1"/>
          </p:cNvSpPr>
          <p:nvPr>
            <p:ph type="title"/>
          </p:nvPr>
        </p:nvSpPr>
        <p:spPr/>
        <p:txBody>
          <a:bodyPr/>
          <a:lstStyle/>
          <a:p>
            <a:r>
              <a:rPr lang="ar-EG" dirty="0"/>
              <a:t>نماذج لبيئات التعلم الافتراضية </a:t>
            </a:r>
            <a:endParaRPr lang="en-GB" dirty="0"/>
          </a:p>
        </p:txBody>
      </p:sp>
      <p:sp>
        <p:nvSpPr>
          <p:cNvPr id="3" name="Content Placeholder 2">
            <a:extLst>
              <a:ext uri="{FF2B5EF4-FFF2-40B4-BE49-F238E27FC236}">
                <a16:creationId xmlns:a16="http://schemas.microsoft.com/office/drawing/2014/main" xmlns="" id="{9C58DB0C-C0FE-423B-9EAF-D3C2FFB2FA2E}"/>
              </a:ext>
            </a:extLst>
          </p:cNvPr>
          <p:cNvSpPr>
            <a:spLocks noGrp="1"/>
          </p:cNvSpPr>
          <p:nvPr>
            <p:ph idx="1"/>
          </p:nvPr>
        </p:nvSpPr>
        <p:spPr/>
        <p:txBody>
          <a:bodyPr/>
          <a:lstStyle/>
          <a:p>
            <a:pPr lvl="0" algn="r" rtl="1"/>
            <a:r>
              <a:rPr lang="ar-EG" b="1" dirty="0">
                <a:solidFill>
                  <a:srgbClr val="FF0000"/>
                </a:solidFill>
              </a:rPr>
              <a:t>المكتبات الافتراضية</a:t>
            </a:r>
            <a:r>
              <a:rPr lang="ar-EG" dirty="0">
                <a:solidFill>
                  <a:srgbClr val="FF0000"/>
                </a:solidFill>
              </a:rPr>
              <a:t> </a:t>
            </a:r>
            <a:endParaRPr lang="en-GB" dirty="0">
              <a:solidFill>
                <a:srgbClr val="FF0000"/>
              </a:solidFill>
            </a:endParaRPr>
          </a:p>
          <a:p>
            <a:pPr algn="r" rtl="1"/>
            <a:r>
              <a:rPr lang="ar-EG" dirty="0"/>
              <a:t>تستطيع المكتبة الافتراضية تقديم مكتبة مشابهة للمكتبة الحقيقية تشمل فهارس لكتب وتصنيفاتها يمكن من خلالها تصفح ارفف المكتبة وتحديد الموضوع المطلوب بالاضافة لوجود امناء المكتبة ومن هذه المميزات </a:t>
            </a:r>
            <a:endParaRPr lang="en-GB" dirty="0"/>
          </a:p>
          <a:p>
            <a:pPr algn="r" rtl="1"/>
            <a:r>
              <a:rPr lang="ar-EG" dirty="0"/>
              <a:t>توفير ما تحتويه المكتبة علي الدوام فلا يوجد كتاب لا يستطيع المتعلم الحصول عليه لتلفه او استعارته من قبل متعلم اخر </a:t>
            </a:r>
            <a:endParaRPr lang="en-GB" dirty="0"/>
          </a:p>
          <a:p>
            <a:pPr algn="r" rtl="1"/>
            <a:r>
              <a:rPr lang="ar-EG" dirty="0"/>
              <a:t>تمكن المتعلم من الوصول الي الكتاب المطلوب بعدة طرق مما يوفر الجهد عليه وعلي الاخرين  (عزمي,452,2014)</a:t>
            </a:r>
            <a:endParaRPr lang="en-GB" dirty="0"/>
          </a:p>
          <a:p>
            <a:pPr algn="r" rtl="1"/>
            <a:endParaRPr lang="en-GB" dirty="0"/>
          </a:p>
        </p:txBody>
      </p:sp>
    </p:spTree>
    <p:extLst>
      <p:ext uri="{BB962C8B-B14F-4D97-AF65-F5344CB8AC3E}">
        <p14:creationId xmlns:p14="http://schemas.microsoft.com/office/powerpoint/2010/main" val="143541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9912793-8378-43ED-9DC2-3DB0AC82823F}"/>
              </a:ext>
            </a:extLst>
          </p:cNvPr>
          <p:cNvSpPr>
            <a:spLocks noGrp="1"/>
          </p:cNvSpPr>
          <p:nvPr>
            <p:ph type="title"/>
          </p:nvPr>
        </p:nvSpPr>
        <p:spPr/>
        <p:txBody>
          <a:bodyPr/>
          <a:lstStyle/>
          <a:p>
            <a:r>
              <a:rPr lang="ar-EG" dirty="0"/>
              <a:t>نماذج لبيئات التعلم الافتراضية </a:t>
            </a:r>
            <a:endParaRPr lang="en-GB" dirty="0"/>
          </a:p>
        </p:txBody>
      </p:sp>
      <p:sp>
        <p:nvSpPr>
          <p:cNvPr id="3" name="Content Placeholder 2">
            <a:extLst>
              <a:ext uri="{FF2B5EF4-FFF2-40B4-BE49-F238E27FC236}">
                <a16:creationId xmlns:a16="http://schemas.microsoft.com/office/drawing/2014/main" xmlns="" id="{ED81D52D-DF3A-4773-BB61-A33B04AFF579}"/>
              </a:ext>
            </a:extLst>
          </p:cNvPr>
          <p:cNvSpPr>
            <a:spLocks noGrp="1"/>
          </p:cNvSpPr>
          <p:nvPr>
            <p:ph idx="1"/>
          </p:nvPr>
        </p:nvSpPr>
        <p:spPr>
          <a:xfrm>
            <a:off x="1676400" y="1730327"/>
            <a:ext cx="10506222" cy="4923692"/>
          </a:xfrm>
        </p:spPr>
        <p:txBody>
          <a:bodyPr>
            <a:normAutofit/>
          </a:bodyPr>
          <a:lstStyle/>
          <a:p>
            <a:pPr lvl="0" algn="r" rtl="1"/>
            <a:r>
              <a:rPr lang="ar-EG" b="1" dirty="0">
                <a:solidFill>
                  <a:srgbClr val="FF0000"/>
                </a:solidFill>
              </a:rPr>
              <a:t>الالعاب الافتراضية  التعليمية </a:t>
            </a:r>
            <a:endParaRPr lang="en-GB" dirty="0">
              <a:solidFill>
                <a:srgbClr val="FF0000"/>
              </a:solidFill>
            </a:endParaRPr>
          </a:p>
          <a:p>
            <a:pPr algn="r" rtl="1"/>
            <a:r>
              <a:rPr lang="ar-EG" dirty="0"/>
              <a:t>تتيح هذه الالعاب القدرات الكامنة لدعم النشاط الابداعي وتوسيع خبرة المتعلمين </a:t>
            </a:r>
            <a:endParaRPr lang="en-GB" dirty="0"/>
          </a:p>
          <a:p>
            <a:pPr algn="r" rtl="1"/>
            <a:r>
              <a:rPr lang="ar-EG" dirty="0"/>
              <a:t>من هذه الالعاب لعب ادوار شخصيات من التاريخ واعادة تمثيل الاحداث مثل ما حدث</a:t>
            </a:r>
            <a:endParaRPr lang="en-GB" dirty="0"/>
          </a:p>
          <a:p>
            <a:pPr algn="r" rtl="1"/>
            <a:r>
              <a:rPr lang="ar-EG" dirty="0"/>
              <a:t> في تعديل لعبة </a:t>
            </a:r>
            <a:r>
              <a:rPr lang="en-GB" dirty="0"/>
              <a:t>Never Winter Nights Revolution</a:t>
            </a:r>
          </a:p>
          <a:p>
            <a:pPr algn="r" rtl="1"/>
            <a:r>
              <a:rPr lang="ar-EG" dirty="0"/>
              <a:t>قام الباحثون يتعديلها لدراسة فاعلية التعلم المبني علي اللعبة لدي طلاب التاريخ فتمثلت الفكرة في جعل الطلاب يلعبون ادوار شخصيات اجتماعية اثناء الثورة الامريكية </a:t>
            </a:r>
            <a:endParaRPr lang="en-GB" dirty="0"/>
          </a:p>
          <a:p>
            <a:pPr algn="r" rtl="1"/>
            <a:r>
              <a:rPr lang="ar-EG" dirty="0"/>
              <a:t>من هذه الالعاب ايضا اجراء مقابلات مع العلماء الذين ماتو </a:t>
            </a:r>
            <a:endParaRPr lang="en-GB" dirty="0"/>
          </a:p>
          <a:p>
            <a:pPr algn="r" rtl="1"/>
            <a:r>
              <a:rPr lang="ar-EG" dirty="0"/>
              <a:t>اجراء تجارب لا يمكن اجرائها في المعمل الحقيقي </a:t>
            </a:r>
            <a:endParaRPr lang="en-GB" dirty="0"/>
          </a:p>
          <a:p>
            <a:pPr algn="r" rtl="1"/>
            <a:r>
              <a:rPr lang="ar-EG" dirty="0"/>
              <a:t>تصبح سائح في متحف افتراضي </a:t>
            </a:r>
            <a:endParaRPr lang="en-GB" dirty="0"/>
          </a:p>
          <a:p>
            <a:pPr algn="r"/>
            <a:endParaRPr lang="en-GB" dirty="0"/>
          </a:p>
        </p:txBody>
      </p:sp>
    </p:spTree>
    <p:extLst>
      <p:ext uri="{BB962C8B-B14F-4D97-AF65-F5344CB8AC3E}">
        <p14:creationId xmlns:p14="http://schemas.microsoft.com/office/powerpoint/2010/main" val="16028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6258C52-158B-448E-8A69-CDEA10658102}"/>
              </a:ext>
            </a:extLst>
          </p:cNvPr>
          <p:cNvSpPr>
            <a:spLocks noGrp="1"/>
          </p:cNvSpPr>
          <p:nvPr>
            <p:ph type="title"/>
          </p:nvPr>
        </p:nvSpPr>
        <p:spPr/>
        <p:txBody>
          <a:bodyPr/>
          <a:lstStyle/>
          <a:p>
            <a:r>
              <a:rPr lang="ar-EG" dirty="0"/>
              <a:t>نماذج لبيئات التعلم الافتراضية </a:t>
            </a:r>
            <a:endParaRPr lang="en-GB" dirty="0"/>
          </a:p>
        </p:txBody>
      </p:sp>
      <p:sp>
        <p:nvSpPr>
          <p:cNvPr id="3" name="Content Placeholder 2">
            <a:extLst>
              <a:ext uri="{FF2B5EF4-FFF2-40B4-BE49-F238E27FC236}">
                <a16:creationId xmlns:a16="http://schemas.microsoft.com/office/drawing/2014/main" xmlns="" id="{902F5648-F1C6-472B-A88F-EE3405D70A2A}"/>
              </a:ext>
            </a:extLst>
          </p:cNvPr>
          <p:cNvSpPr>
            <a:spLocks noGrp="1"/>
          </p:cNvSpPr>
          <p:nvPr>
            <p:ph idx="1"/>
          </p:nvPr>
        </p:nvSpPr>
        <p:spPr>
          <a:xfrm>
            <a:off x="838200" y="2504049"/>
            <a:ext cx="10515600" cy="3672914"/>
          </a:xfrm>
        </p:spPr>
        <p:txBody>
          <a:bodyPr>
            <a:normAutofit fontScale="85000" lnSpcReduction="20000"/>
          </a:bodyPr>
          <a:lstStyle/>
          <a:p>
            <a:pPr lvl="0" algn="r" rtl="1"/>
            <a:r>
              <a:rPr lang="ar-EG" b="1" dirty="0">
                <a:solidFill>
                  <a:srgbClr val="FF0000"/>
                </a:solidFill>
              </a:rPr>
              <a:t>المتاحف الافتراضية </a:t>
            </a:r>
            <a:endParaRPr lang="en-GB" dirty="0">
              <a:solidFill>
                <a:srgbClr val="FF0000"/>
              </a:solidFill>
            </a:endParaRPr>
          </a:p>
          <a:p>
            <a:pPr algn="r" rtl="1"/>
            <a:r>
              <a:rPr lang="ar-EG" dirty="0"/>
              <a:t>هي مجموعة من المتاحف المعروضة في وسائط متعددة وتتميز بالاتصال والاتاحة فهي تتفوق علي الاساليب التقليدية من حيث امكانية الاتصال بالمستخدم بالرغم من عدم توافر مكان واقعي لاستيعاب محتواها (</a:t>
            </a:r>
          </a:p>
          <a:p>
            <a:pPr algn="r" rtl="1"/>
            <a:r>
              <a:rPr lang="ar-EG" dirty="0"/>
              <a:t>تقدم عدد من البرامج المتحفية التي تمارس عبر الشبكة الانترنت لتعرض مقتنيات متحفية فب مجال الفنون والتاريخ </a:t>
            </a:r>
            <a:endParaRPr lang="en-GB" dirty="0"/>
          </a:p>
          <a:p>
            <a:pPr lvl="0" algn="r" rtl="1"/>
            <a:r>
              <a:rPr lang="ar-EG" dirty="0"/>
              <a:t>وتستخدم بعض المتاحف الافتراضية تكنولوجيا الواقع الافتراضي ثلالثي الابعاد لعرض مقتنيااتها </a:t>
            </a:r>
            <a:endParaRPr lang="en-GB" dirty="0"/>
          </a:p>
          <a:p>
            <a:pPr lvl="0" algn="r" rtl="1"/>
            <a:r>
              <a:rPr lang="ar-EG" dirty="0"/>
              <a:t>وتستخدم بعض المتاحف اسلوب الإبحار عبر الخرائط الجغرافية للتجول داخل المتحف مثل متحف علوم الارض التابع لجامعة واترلو </a:t>
            </a:r>
            <a:endParaRPr lang="en-GB" dirty="0"/>
          </a:p>
          <a:p>
            <a:pPr lvl="0" algn="r" rtl="1"/>
            <a:r>
              <a:rPr lang="ar-EG" dirty="0"/>
              <a:t>تستخدم المتاحف الافتراضية تكنولوجيا الوسائط الفائقة في ربط المعروضات المتحفية بالدراسات والبحوث السابقة </a:t>
            </a:r>
            <a:endParaRPr lang="en-GB" dirty="0"/>
          </a:p>
          <a:p>
            <a:pPr lvl="0" algn="r" rtl="1"/>
            <a:r>
              <a:rPr lang="ar-EG" dirty="0"/>
              <a:t>تستخدم بعض المتاحف الافتراضية الصور الثابتة ثلالثية الابعاد لتجسيد واجهة التفاعل الخاصة بموقعها علي الشبكة لتشبه المتاحف الحقيقية </a:t>
            </a:r>
            <a:endParaRPr lang="en-GB" dirty="0"/>
          </a:p>
          <a:p>
            <a:pPr marL="0" indent="0" algn="r" rtl="1">
              <a:buNone/>
            </a:pPr>
            <a:r>
              <a:rPr lang="ar-EG" dirty="0"/>
              <a:t> </a:t>
            </a:r>
            <a:endParaRPr lang="en-GB" dirty="0"/>
          </a:p>
          <a:p>
            <a:pPr algn="r"/>
            <a:endParaRPr lang="en-GB" dirty="0"/>
          </a:p>
        </p:txBody>
      </p:sp>
    </p:spTree>
    <p:extLst>
      <p:ext uri="{BB962C8B-B14F-4D97-AF65-F5344CB8AC3E}">
        <p14:creationId xmlns:p14="http://schemas.microsoft.com/office/powerpoint/2010/main" val="1027319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1382</Words>
  <Application>Microsoft Office PowerPoint</Application>
  <PresentationFormat>Custom</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بيئات التعلم الافتراضية </vt:lpstr>
      <vt:lpstr>PowerPoint Presentation</vt:lpstr>
      <vt:lpstr>يمكن تقسيم العوالم الافتراضية الي</vt:lpstr>
      <vt:lpstr>ثانيأ بيئة التعلم  </vt:lpstr>
      <vt:lpstr>بيئة التعلم الافتراضية </vt:lpstr>
      <vt:lpstr>نماذج لبيئات التعلم الافتراضية </vt:lpstr>
      <vt:lpstr>نماذج لبيئات التعلم الافتراضية </vt:lpstr>
      <vt:lpstr>نماذج لبيئات التعلم الافتراضية </vt:lpstr>
      <vt:lpstr>نماذج لبيئات التعلم الافتراضية </vt:lpstr>
      <vt:lpstr>PowerPoint Presentation</vt:lpstr>
      <vt:lpstr>PowerPoint Presentation</vt:lpstr>
      <vt:lpstr>PowerPoint Presentation</vt:lpstr>
      <vt:lpstr>البيئات الافتراضية ثلاثية الابعاد  </vt:lpstr>
      <vt:lpstr>تصنيف البيئات  الافتراضية ثلاثية الابعاد</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بيئات التعلم الافتراضية</dc:title>
  <dc:creator>Mansour</dc:creator>
  <cp:lastModifiedBy>dr.hany</cp:lastModifiedBy>
  <cp:revision>13</cp:revision>
  <dcterms:created xsi:type="dcterms:W3CDTF">2020-03-18T10:48:53Z</dcterms:created>
  <dcterms:modified xsi:type="dcterms:W3CDTF">2020-03-22T20:58:30Z</dcterms:modified>
</cp:coreProperties>
</file>